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453" r:id="rId3"/>
    <p:sldId id="447" r:id="rId4"/>
    <p:sldId id="446" r:id="rId5"/>
    <p:sldId id="445" r:id="rId6"/>
    <p:sldId id="444" r:id="rId7"/>
    <p:sldId id="443" r:id="rId8"/>
    <p:sldId id="442" r:id="rId9"/>
    <p:sldId id="441" r:id="rId10"/>
    <p:sldId id="440" r:id="rId11"/>
    <p:sldId id="439" r:id="rId12"/>
    <p:sldId id="438" r:id="rId13"/>
    <p:sldId id="437" r:id="rId14"/>
    <p:sldId id="436" r:id="rId15"/>
    <p:sldId id="361" r:id="rId16"/>
    <p:sldId id="362" r:id="rId17"/>
    <p:sldId id="451" r:id="rId18"/>
    <p:sldId id="363" r:id="rId19"/>
    <p:sldId id="311" r:id="rId20"/>
    <p:sldId id="364" r:id="rId21"/>
    <p:sldId id="369" r:id="rId22"/>
    <p:sldId id="348" r:id="rId23"/>
    <p:sldId id="370" r:id="rId24"/>
    <p:sldId id="371" r:id="rId25"/>
    <p:sldId id="372" r:id="rId26"/>
    <p:sldId id="373" r:id="rId27"/>
    <p:sldId id="374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2" r:id="rId46"/>
    <p:sldId id="433" r:id="rId47"/>
    <p:sldId id="393" r:id="rId48"/>
    <p:sldId id="434" r:id="rId49"/>
    <p:sldId id="432" r:id="rId50"/>
    <p:sldId id="394" r:id="rId51"/>
    <p:sldId id="396" r:id="rId52"/>
    <p:sldId id="397" r:id="rId53"/>
    <p:sldId id="399" r:id="rId54"/>
    <p:sldId id="450" r:id="rId55"/>
    <p:sldId id="400" r:id="rId56"/>
    <p:sldId id="401" r:id="rId57"/>
    <p:sldId id="402" r:id="rId58"/>
    <p:sldId id="403" r:id="rId59"/>
    <p:sldId id="404" r:id="rId60"/>
    <p:sldId id="405" r:id="rId61"/>
    <p:sldId id="406" r:id="rId62"/>
    <p:sldId id="407" r:id="rId63"/>
    <p:sldId id="408" r:id="rId64"/>
    <p:sldId id="409" r:id="rId65"/>
    <p:sldId id="410" r:id="rId66"/>
    <p:sldId id="411" r:id="rId67"/>
    <p:sldId id="412" r:id="rId68"/>
    <p:sldId id="416" r:id="rId69"/>
    <p:sldId id="417" r:id="rId70"/>
    <p:sldId id="418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31" r:id="rId80"/>
    <p:sldId id="430" r:id="rId81"/>
    <p:sldId id="448" r:id="rId82"/>
    <p:sldId id="449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453"/>
            <p14:sldId id="447"/>
            <p14:sldId id="446"/>
            <p14:sldId id="445"/>
            <p14:sldId id="444"/>
            <p14:sldId id="443"/>
            <p14:sldId id="442"/>
            <p14:sldId id="441"/>
            <p14:sldId id="440"/>
            <p14:sldId id="439"/>
            <p14:sldId id="438"/>
            <p14:sldId id="437"/>
            <p14:sldId id="436"/>
            <p14:sldId id="361"/>
            <p14:sldId id="362"/>
            <p14:sldId id="451"/>
            <p14:sldId id="363"/>
            <p14:sldId id="311"/>
            <p14:sldId id="364"/>
            <p14:sldId id="369"/>
            <p14:sldId id="34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33"/>
            <p14:sldId id="393"/>
            <p14:sldId id="434"/>
            <p14:sldId id="432"/>
            <p14:sldId id="394"/>
            <p14:sldId id="396"/>
            <p14:sldId id="397"/>
            <p14:sldId id="399"/>
            <p14:sldId id="450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0"/>
            <p14:sldId id="448"/>
            <p14:sldId id="449"/>
          </p14:sldIdLst>
        </p14:section>
        <p14:section name="Untitled Section" id="{E95DD4B7-C620-3B47-BD4C-68460915B0CF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981" autoAdjust="0"/>
  </p:normalViewPr>
  <p:slideViewPr>
    <p:cSldViewPr snapToGrid="0" snapToObjects="1">
      <p:cViewPr>
        <p:scale>
          <a:sx n="90" d="100"/>
          <a:sy n="90" d="100"/>
        </p:scale>
        <p:origin x="-1600" y="-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interSettings" Target="printerSettings/printerSettings1.bin"/><Relationship Id="rId87" Type="http://schemas.openxmlformats.org/officeDocument/2006/relationships/commentAuthors" Target="commentAuthors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4/26/16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4/26/16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34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97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diffusion and chemistry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56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Write all authors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9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</a:t>
            </a:r>
            <a:r>
              <a:rPr lang="en-US" dirty="0" err="1" smtClean="0"/>
              <a:t>TWHya</a:t>
            </a:r>
            <a:r>
              <a:rPr lang="en-US" dirty="0" smtClean="0"/>
              <a:t>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9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9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65" y="2774169"/>
            <a:ext cx="8908835" cy="1476329"/>
          </a:xfrm>
        </p:spPr>
        <p:txBody>
          <a:bodyPr>
            <a:normAutofit/>
          </a:bodyPr>
          <a:lstStyle/>
          <a:p>
            <a:r>
              <a:rPr lang="en-US" sz="3400" dirty="0" smtClean="0"/>
              <a:t>Ana-Maria Piso </a:t>
            </a:r>
          </a:p>
          <a:p>
            <a:endParaRPr lang="en-US" sz="3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06705" y="473952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Thesis Colloquium: April 27th, 2016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81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05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07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My family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195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  <a:endParaRPr lang="en-US" sz="3800" dirty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/>
              <a:t>What compositions will the formed giant planets have obtained?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4631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2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391699" y="810598"/>
            <a:ext cx="6580167" cy="1661727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Disk-Planet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Acknowledgments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293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5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621459"/>
            <a:ext cx="8782563" cy="1336579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5" name="Picture 4" descr="acc_sketch (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8" y="2593577"/>
            <a:ext cx="7587599" cy="25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1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Giant planet formation requires fast </a:t>
            </a:r>
            <a:r>
              <a:rPr lang="en-US" dirty="0"/>
              <a:t>c</a:t>
            </a:r>
            <a:r>
              <a:rPr lang="en-US" dirty="0" smtClean="0"/>
              <a:t>ore </a:t>
            </a:r>
            <a:r>
              <a:rPr lang="en-US" dirty="0"/>
              <a:t>g</a:t>
            </a:r>
            <a:r>
              <a:rPr lang="en-US" dirty="0" smtClean="0"/>
              <a:t>rowth</a:t>
            </a:r>
            <a:endParaRPr lang="en-US" dirty="0"/>
          </a:p>
        </p:txBody>
      </p:sp>
      <p:pic>
        <p:nvPicPr>
          <p:cNvPr id="4" name="Picture 3" descr="acc_sketch (2)_SP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9" y="1783317"/>
            <a:ext cx="6969854" cy="44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7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77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1410" y="5510511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9204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Accretion at </a:t>
            </a:r>
            <a:r>
              <a:rPr lang="en-US" dirty="0" smtClean="0">
                <a:solidFill>
                  <a:srgbClr val="FFFF00"/>
                </a:solidFill>
              </a:rPr>
              <a:t>high </a:t>
            </a:r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rates </a:t>
            </a:r>
            <a:r>
              <a:rPr lang="en-US" dirty="0" smtClean="0"/>
              <a:t>yields </a:t>
            </a:r>
            <a:r>
              <a:rPr lang="en-US" dirty="0" smtClean="0">
                <a:solidFill>
                  <a:srgbClr val="FFFF00"/>
                </a:solidFill>
              </a:rPr>
              <a:t>steady state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core_acc_sketch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7" b="10717"/>
          <a:stretch>
            <a:fillRect/>
          </a:stretch>
        </p:blipFill>
        <p:spPr>
          <a:xfrm>
            <a:off x="1443031" y="2602893"/>
            <a:ext cx="6376781" cy="3506984"/>
          </a:xfrm>
        </p:spPr>
      </p:pic>
      <p:sp>
        <p:nvSpPr>
          <p:cNvPr id="7" name="TextBox 6"/>
          <p:cNvSpPr txBox="1"/>
          <p:nvPr/>
        </p:nvSpPr>
        <p:spPr>
          <a:xfrm>
            <a:off x="1035958" y="1721289"/>
            <a:ext cx="641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=&gt;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3600" dirty="0" smtClean="0"/>
              <a:t> is a function of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core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1937" y="3977348"/>
            <a:ext cx="802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2123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7"/>
    </mc:Choice>
    <mc:Fallback xmlns="">
      <p:transition xmlns:p14="http://schemas.microsoft.com/office/powerpoint/2010/main" spd="slow" advTm="518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13647"/>
            <a:ext cx="3558255" cy="5000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ONE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for each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=&gt; ONE core mass for which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= </a:t>
            </a:r>
            <a:r>
              <a:rPr lang="en-US" dirty="0" smtClean="0">
                <a:solidFill>
                  <a:srgbClr val="FFFF00"/>
                </a:solidFill>
              </a:rPr>
              <a:t>“critical core mass”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68575" y="1716692"/>
            <a:ext cx="5226288" cy="3683182"/>
            <a:chOff x="3668575" y="1204401"/>
            <a:chExt cx="5226288" cy="3683182"/>
          </a:xfrm>
        </p:grpSpPr>
        <p:pic>
          <p:nvPicPr>
            <p:cNvPr id="2" name="Picture 1" descr="acc_cor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575" y="1204401"/>
              <a:ext cx="5226288" cy="36831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83832" y="2827939"/>
              <a:ext cx="753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M</a:t>
              </a:r>
              <a:r>
                <a:rPr lang="en-US" sz="1600" baseline="-25000" dirty="0" smtClean="0">
                  <a:solidFill>
                    <a:srgbClr val="FFFFFF"/>
                  </a:solidFill>
                </a:rPr>
                <a:t>core,1</a:t>
              </a:r>
              <a:endParaRPr lang="en-US" sz="16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4086" y="2409558"/>
              <a:ext cx="753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M</a:t>
              </a:r>
              <a:r>
                <a:rPr lang="en-US" sz="1400" baseline="-25000" dirty="0" smtClean="0">
                  <a:solidFill>
                    <a:schemeClr val="bg1"/>
                  </a:solidFill>
                </a:rPr>
                <a:t>atm,1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36805" y="2692086"/>
              <a:ext cx="765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</a:t>
              </a:r>
              <a:r>
                <a:rPr lang="en-US" sz="1600" baseline="-25000" dirty="0" smtClean="0"/>
                <a:t>core,2</a:t>
              </a:r>
              <a:endParaRPr lang="en-US" sz="1600" baseline="-25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110" y="1784490"/>
              <a:ext cx="783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atm,</a:t>
              </a:r>
              <a:r>
                <a:rPr lang="en-US" sz="16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5173631" y="346296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16642" y="342311"/>
            <a:ext cx="602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High</a:t>
            </a:r>
            <a:r>
              <a:rPr lang="en-US" sz="4000" dirty="0" smtClean="0"/>
              <a:t> </a:t>
            </a:r>
            <a:r>
              <a:rPr lang="en-US" sz="4000" dirty="0" err="1"/>
              <a:t>p</a:t>
            </a:r>
            <a:r>
              <a:rPr lang="en-US" sz="4000" dirty="0" err="1" smtClean="0"/>
              <a:t>lanetesimal</a:t>
            </a:r>
            <a:r>
              <a:rPr lang="en-US" sz="4000" dirty="0" smtClean="0"/>
              <a:t> accretion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31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57"/>
    </mc:Choice>
    <mc:Fallback xmlns="">
      <p:transition xmlns:p14="http://schemas.microsoft.com/office/powerpoint/2010/main" advTm="1175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7200866" cy="837879"/>
              <a:chOff x="830915" y="5095970"/>
              <a:chExt cx="7200866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005362" y="5102852"/>
                <a:ext cx="20264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≤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LOW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78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5064278" cy="837879"/>
              <a:chOff x="830915" y="5095970"/>
              <a:chExt cx="5064278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5016854" y="2304947"/>
            <a:ext cx="3386376" cy="392845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6521" y="5037659"/>
            <a:ext cx="202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atm</a:t>
            </a:r>
            <a:r>
              <a:rPr lang="en-US" sz="2400" dirty="0" smtClean="0">
                <a:solidFill>
                  <a:srgbClr val="000000"/>
                </a:solidFill>
              </a:rPr>
              <a:t> ≤ </a:t>
            </a:r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endParaRPr lang="en-US" sz="2400" baseline="-25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LOW </a:t>
            </a:r>
            <a:r>
              <a:rPr lang="en-US" sz="2400" dirty="0" err="1" smtClean="0">
                <a:solidFill>
                  <a:srgbClr val="000000"/>
                </a:solidFill>
              </a:rPr>
              <a:t>dM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r>
              <a:rPr lang="en-US" sz="2400" dirty="0" smtClean="0">
                <a:solidFill>
                  <a:srgbClr val="000000"/>
                </a:solidFill>
              </a:rPr>
              <a:t>/</a:t>
            </a:r>
            <a:r>
              <a:rPr lang="en-US" sz="2400" dirty="0" err="1" smtClean="0">
                <a:solidFill>
                  <a:srgbClr val="000000"/>
                </a:solidFill>
              </a:rPr>
              <a:t>dt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2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13356" y="1278568"/>
            <a:ext cx="8229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charset="0"/>
              <a:buChar char=""/>
            </a:pPr>
            <a:r>
              <a:rPr lang="en-US" sz="3000" dirty="0" smtClean="0"/>
              <a:t>Atmospheric </a:t>
            </a:r>
            <a:r>
              <a:rPr lang="en-US" sz="3000" dirty="0"/>
              <a:t>evolution dominated by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>
                <a:solidFill>
                  <a:srgbClr val="FFFF00"/>
                </a:solidFill>
              </a:rPr>
              <a:t>Kelvin</a:t>
            </a:r>
            <a:r>
              <a:rPr lang="en-US" sz="3000" dirty="0">
                <a:solidFill>
                  <a:srgbClr val="FFFF00"/>
                </a:solidFill>
              </a:rPr>
              <a:t>-Helmholtz </a:t>
            </a:r>
            <a:r>
              <a:rPr lang="en-US" sz="3000" dirty="0"/>
              <a:t>contraction</a:t>
            </a:r>
          </a:p>
          <a:p>
            <a:pPr algn="ctr"/>
            <a:endParaRPr lang="en-US" sz="3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370688" y="2440550"/>
            <a:ext cx="4396457" cy="4131607"/>
            <a:chOff x="2370688" y="760767"/>
            <a:chExt cx="4396457" cy="4131607"/>
          </a:xfrm>
        </p:grpSpPr>
        <p:grpSp>
          <p:nvGrpSpPr>
            <p:cNvPr id="7" name="Group 6"/>
            <p:cNvGrpSpPr/>
            <p:nvPr/>
          </p:nvGrpSpPr>
          <p:grpSpPr>
            <a:xfrm>
              <a:off x="2370688" y="760767"/>
              <a:ext cx="4396457" cy="4131607"/>
              <a:chOff x="2370688" y="760767"/>
              <a:chExt cx="4396457" cy="4131607"/>
            </a:xfrm>
          </p:grpSpPr>
          <p:pic>
            <p:nvPicPr>
              <p:cNvPr id="5" name="Picture 4" descr="low_acc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0688" y="760767"/>
                <a:ext cx="4396457" cy="342665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370688" y="3994059"/>
                <a:ext cx="4396457" cy="89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793971" y="3994059"/>
              <a:ext cx="203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</a:rPr>
                <a:t> ≤ 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sz="2400" baseline="-25000" dirty="0" smtClean="0">
                <a:solidFill>
                  <a:srgbClr val="000000"/>
                </a:solidFill>
              </a:endParaRPr>
            </a:p>
            <a:p>
              <a:r>
                <a:rPr lang="en-US" sz="2400" dirty="0" smtClean="0">
                  <a:solidFill>
                    <a:srgbClr val="000000"/>
                  </a:solidFill>
                </a:rPr>
                <a:t>LOW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r>
                <a:rPr lang="en-US" sz="2400" dirty="0" smtClean="0">
                  <a:solidFill>
                    <a:srgbClr val="000000"/>
                  </a:solidFill>
                </a:rPr>
                <a:t>/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dt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0257" y="320293"/>
            <a:ext cx="7552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Low</a:t>
            </a:r>
            <a:r>
              <a:rPr lang="en-US" sz="4000" dirty="0" smtClean="0"/>
              <a:t> </a:t>
            </a:r>
            <a:r>
              <a:rPr lang="en-US" sz="4000" dirty="0" err="1" smtClean="0"/>
              <a:t>planetesimal</a:t>
            </a:r>
            <a:r>
              <a:rPr lang="en-US" sz="4000" dirty="0" smtClean="0"/>
              <a:t> accretion regime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229504" y="4075708"/>
            <a:ext cx="765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00110" y="3227876"/>
            <a:ext cx="783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</a:rPr>
              <a:t>M</a:t>
            </a:r>
            <a:r>
              <a:rPr lang="en-US" sz="2200" baseline="-25000" dirty="0" err="1" smtClean="0">
                <a:solidFill>
                  <a:schemeClr val="bg1"/>
                </a:solidFill>
              </a:rPr>
              <a:t>atm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70687" y="2440550"/>
            <a:ext cx="4396457" cy="413160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xmlns:p14="http://schemas.microsoft.com/office/powerpoint/2010/main" spd="slow" advTm="109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366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33" y="463249"/>
            <a:ext cx="4071584" cy="6143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FF00"/>
                </a:solidFill>
              </a:rPr>
              <a:t>M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800" dirty="0" smtClean="0"/>
              <a:t> is a function of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=&gt; EVERY core can have </a:t>
            </a:r>
          </a:p>
          <a:p>
            <a:pPr marL="0" indent="0" algn="ctr">
              <a:buNone/>
            </a:pP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>
              <a:buFont typeface="Symbol" charset="0"/>
              <a:buChar char=""/>
            </a:pPr>
            <a:r>
              <a:rPr lang="en-US" sz="2800" dirty="0" smtClean="0">
                <a:solidFill>
                  <a:srgbClr val="FFFF00"/>
                </a:solidFill>
              </a:rPr>
              <a:t>“critical core mass”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crit</a:t>
            </a:r>
            <a:r>
              <a:rPr lang="en-US" sz="2800" dirty="0" smtClean="0"/>
              <a:t> =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dirty="0" smtClean="0"/>
              <a:t> for which</a:t>
            </a:r>
          </a:p>
          <a:p>
            <a:pPr marL="0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(</a:t>
            </a:r>
            <a:r>
              <a:rPr lang="en-US" sz="2800" dirty="0" err="1" smtClean="0"/>
              <a:t>t</a:t>
            </a:r>
            <a:r>
              <a:rPr lang="en-US" sz="2800" baseline="-25000" dirty="0" err="1" smtClean="0"/>
              <a:t>disk</a:t>
            </a:r>
            <a:r>
              <a:rPr lang="en-US" sz="2800" dirty="0" smtClean="0"/>
              <a:t>)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dirty="0"/>
          </a:p>
          <a:p>
            <a:pPr marL="0" indent="0">
              <a:buNone/>
            </a:pPr>
            <a:endParaRPr lang="en-US" sz="2800" baseline="-25000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73631" y="303064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046074" y="265450"/>
            <a:ext cx="2653096" cy="5871063"/>
            <a:chOff x="5383188" y="470384"/>
            <a:chExt cx="2653096" cy="5871063"/>
          </a:xfrm>
        </p:grpSpPr>
        <p:pic>
          <p:nvPicPr>
            <p:cNvPr id="16" name="Picture 15" descr="KH_core (1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188" y="470384"/>
              <a:ext cx="2535231" cy="58710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29133" y="874058"/>
              <a:ext cx="711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17812" y="2481007"/>
              <a:ext cx="706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37070" y="4846619"/>
              <a:ext cx="796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90823" y="674003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940208" y="945928"/>
              <a:ext cx="140042" cy="13647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990823" y="1819638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838157" y="2188970"/>
              <a:ext cx="242093" cy="20456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774297" y="4346498"/>
              <a:ext cx="1885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3</a:t>
              </a:r>
              <a:r>
                <a:rPr lang="en-US" dirty="0" smtClean="0">
                  <a:solidFill>
                    <a:srgbClr val="000000"/>
                  </a:solidFill>
                </a:rPr>
                <a:t>) ~ </a:t>
              </a:r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2497" y="433217"/>
            <a:ext cx="568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Kelvin-Helmholtz contraction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52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13"/>
    </mc:Choice>
    <mc:Fallback xmlns="">
      <p:transition xmlns:p14="http://schemas.microsoft.com/office/powerpoint/2010/main" advTm="71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1693431"/>
            <a:ext cx="8229600" cy="2215991"/>
            <a:chOff x="457200" y="2085428"/>
            <a:chExt cx="8229600" cy="2215991"/>
          </a:xfrm>
        </p:grpSpPr>
        <p:sp>
          <p:nvSpPr>
            <p:cNvPr id="4" name="Rectangle 3"/>
            <p:cNvSpPr/>
            <p:nvPr/>
          </p:nvSpPr>
          <p:spPr>
            <a:xfrm>
              <a:off x="457200" y="2150211"/>
              <a:ext cx="8229600" cy="1977541"/>
            </a:xfrm>
            <a:prstGeom prst="rect">
              <a:avLst/>
            </a:prstGeom>
            <a:solidFill>
              <a:srgbClr val="FFFF00"/>
            </a:solidFill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8206" y="2085428"/>
              <a:ext cx="774476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chemeClr val="bg1"/>
                  </a:solidFill>
                </a:rPr>
                <a:t>Determine </a:t>
              </a:r>
              <a:r>
                <a:rPr lang="en-US" sz="3000" dirty="0">
                  <a:solidFill>
                    <a:schemeClr val="bg1"/>
                  </a:solidFill>
                </a:rPr>
                <a:t>the minimum core </a:t>
              </a:r>
              <a:r>
                <a:rPr lang="en-US" sz="3000" dirty="0" smtClean="0">
                  <a:solidFill>
                    <a:schemeClr val="bg1"/>
                  </a:solidFill>
                </a:rPr>
                <a:t>mass,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M</a:t>
              </a:r>
              <a:r>
                <a:rPr lang="en-US" sz="3000" baseline="-25000" dirty="0" err="1" smtClean="0">
                  <a:solidFill>
                    <a:schemeClr val="bg1"/>
                  </a:solidFill>
                </a:rPr>
                <a:t>crit</a:t>
              </a:r>
              <a:r>
                <a:rPr lang="en-US" sz="3000" dirty="0">
                  <a:solidFill>
                    <a:schemeClr val="bg1"/>
                  </a:solidFill>
                </a:rPr>
                <a:t>,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>
                  <a:solidFill>
                    <a:schemeClr val="bg1"/>
                  </a:solidFill>
                </a:rPr>
                <a:t>to form a giant planet during the disk lifetime </a:t>
              </a:r>
              <a:r>
                <a:rPr lang="en-US" sz="3000" dirty="0" smtClean="0">
                  <a:solidFill>
                    <a:schemeClr val="bg1"/>
                  </a:solidFill>
                </a:rPr>
                <a:t>in the low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planetesimal</a:t>
              </a:r>
              <a:r>
                <a:rPr lang="en-US" sz="3000" dirty="0" smtClean="0">
                  <a:solidFill>
                    <a:schemeClr val="bg1"/>
                  </a:solidFill>
                </a:rPr>
                <a:t> accretion regime when </a:t>
              </a:r>
              <a:r>
                <a:rPr lang="en-US" sz="3000" dirty="0">
                  <a:solidFill>
                    <a:schemeClr val="bg1"/>
                  </a:solidFill>
                </a:rPr>
                <a:t>atmosphere dominated by KH contraction</a:t>
              </a:r>
            </a:p>
            <a:p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3156" y="486077"/>
            <a:ext cx="200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348459"/>
            <a:ext cx="8229600" cy="1977541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0606" y="4433028"/>
            <a:ext cx="77447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Calculate </a:t>
            </a:r>
            <a:r>
              <a:rPr lang="en-US" sz="3000" dirty="0" err="1" smtClean="0">
                <a:solidFill>
                  <a:schemeClr val="bg1"/>
                </a:solidFill>
              </a:rPr>
              <a:t>M</a:t>
            </a:r>
            <a:r>
              <a:rPr lang="en-US" sz="30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3000" dirty="0" smtClean="0">
                <a:solidFill>
                  <a:schemeClr val="bg1"/>
                </a:solidFill>
              </a:rPr>
              <a:t> with 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EQUATION OF STATE (EOS)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DUST OPACITIES  </a:t>
            </a:r>
            <a:endParaRPr lang="en-US" sz="3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8"/>
    </mc:Choice>
    <mc:Fallback xmlns="">
      <p:transition xmlns:p14="http://schemas.microsoft.com/office/powerpoint/2010/main" spd="slow" advTm="2429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361"/>
            <a:ext cx="8229600" cy="1143000"/>
          </a:xfrm>
        </p:spPr>
        <p:txBody>
          <a:bodyPr/>
          <a:lstStyle/>
          <a:p>
            <a:r>
              <a:rPr lang="en-US" dirty="0" smtClean="0"/>
              <a:t>Model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922"/>
            <a:ext cx="8229600" cy="5267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Negligible </a:t>
            </a:r>
            <a:r>
              <a:rPr lang="en-US" sz="2800" dirty="0" err="1" smtClean="0"/>
              <a:t>planetesimal</a:t>
            </a:r>
            <a:r>
              <a:rPr lang="en-US" sz="2800" dirty="0" smtClean="0"/>
              <a:t> accretion =&gt; solid core of </a:t>
            </a:r>
            <a:r>
              <a:rPr lang="en-US" sz="2800" dirty="0" smtClean="0">
                <a:solidFill>
                  <a:srgbClr val="FFFF00"/>
                </a:solidFill>
              </a:rPr>
              <a:t>fixed mass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</a:t>
            </a:r>
            <a:endParaRPr lang="en-US" sz="2800" baseline="-25000" dirty="0" smtClean="0"/>
          </a:p>
          <a:p>
            <a:endParaRPr lang="en-US" sz="2800" baseline="-25000" dirty="0" smtClean="0"/>
          </a:p>
          <a:p>
            <a:r>
              <a:rPr lang="en-US" sz="2800" dirty="0" smtClean="0">
                <a:solidFill>
                  <a:srgbClr val="FFFFFF"/>
                </a:solidFill>
              </a:rPr>
              <a:t>Atmosphere is </a:t>
            </a:r>
            <a:r>
              <a:rPr lang="en-US" sz="2800" dirty="0" smtClean="0">
                <a:solidFill>
                  <a:srgbClr val="FFFF00"/>
                </a:solidFill>
              </a:rPr>
              <a:t>embedded in the gas disk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smtClean="0">
                <a:solidFill>
                  <a:srgbClr val="FFFF00"/>
                </a:solidFill>
              </a:rPr>
              <a:t>spherically symmetric </a:t>
            </a:r>
            <a:r>
              <a:rPr lang="en-US" sz="2800" dirty="0" smtClean="0">
                <a:solidFill>
                  <a:srgbClr val="FFFFFF"/>
                </a:solidFill>
              </a:rPr>
              <a:t>and in </a:t>
            </a:r>
            <a:r>
              <a:rPr lang="en-US" sz="2800" dirty="0" smtClean="0">
                <a:solidFill>
                  <a:srgbClr val="FFFF00"/>
                </a:solidFill>
              </a:rPr>
              <a:t>hydrostatic balance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Two layer atmosphere: </a:t>
            </a:r>
            <a:r>
              <a:rPr lang="en-US" sz="2800" dirty="0" smtClean="0">
                <a:solidFill>
                  <a:srgbClr val="FFFF00"/>
                </a:solidFill>
              </a:rPr>
              <a:t>inner convective </a:t>
            </a:r>
            <a:r>
              <a:rPr lang="en-US" sz="2800" dirty="0" smtClean="0">
                <a:solidFill>
                  <a:srgbClr val="FFFFFF"/>
                </a:solidFill>
              </a:rPr>
              <a:t>region and </a:t>
            </a:r>
            <a:r>
              <a:rPr lang="en-US" sz="2800" dirty="0" smtClean="0">
                <a:solidFill>
                  <a:srgbClr val="FFFF00"/>
                </a:solidFill>
              </a:rPr>
              <a:t>outer </a:t>
            </a:r>
            <a:r>
              <a:rPr lang="en-US" sz="2800" dirty="0" err="1" smtClean="0">
                <a:solidFill>
                  <a:srgbClr val="FFFF00"/>
                </a:solidFill>
              </a:rPr>
              <a:t>radiative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region 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Constant luminosity </a:t>
            </a:r>
            <a:r>
              <a:rPr lang="en-US" sz="2800" dirty="0" smtClean="0">
                <a:solidFill>
                  <a:srgbClr val="FFFFFF"/>
                </a:solidFill>
              </a:rPr>
              <a:t>throughout the </a:t>
            </a:r>
            <a:r>
              <a:rPr lang="en-US" sz="2800" dirty="0" err="1" smtClean="0">
                <a:solidFill>
                  <a:srgbClr val="FFFFFF"/>
                </a:solidFill>
              </a:rPr>
              <a:t>radiative</a:t>
            </a:r>
            <a:r>
              <a:rPr lang="en-US" sz="2800" dirty="0" smtClean="0">
                <a:solidFill>
                  <a:srgbClr val="FFFFFF"/>
                </a:solidFill>
              </a:rPr>
              <a:t> region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6844" y="6459338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ee Piso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 err="1" smtClean="0"/>
              <a:t>Youdin</a:t>
            </a:r>
            <a:r>
              <a:rPr lang="en-US" sz="1400" dirty="0"/>
              <a:t> </a:t>
            </a:r>
            <a:r>
              <a:rPr lang="en-US" sz="1400" dirty="0" smtClean="0"/>
              <a:t>(2014) for details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8"/>
    </mc:Choice>
    <mc:Fallback xmlns="">
      <p:transition xmlns:p14="http://schemas.microsoft.com/office/powerpoint/2010/main" spd="slow" advTm="443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_vs_r_SPF1_tal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" y="1339891"/>
            <a:ext cx="4359818" cy="3044952"/>
          </a:xfrm>
          <a:prstGeom prst="rect">
            <a:avLst/>
          </a:prstGeom>
        </p:spPr>
      </p:pic>
      <p:pic>
        <p:nvPicPr>
          <p:cNvPr id="5" name="Picture 4" descr="tplot_SPF1_tal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59" y="3683000"/>
            <a:ext cx="4427807" cy="30924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5777"/>
            <a:ext cx="8229600" cy="1465583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00"/>
                </a:solidFill>
              </a:rPr>
              <a:t>Static profiles </a:t>
            </a:r>
            <a:r>
              <a:rPr lang="en-US" sz="4200" dirty="0">
                <a:solidFill>
                  <a:srgbClr val="FFFFFF"/>
                </a:solidFill>
              </a:rPr>
              <a:t>connected by global </a:t>
            </a:r>
            <a:r>
              <a:rPr lang="en-US" sz="4200" dirty="0">
                <a:solidFill>
                  <a:srgbClr val="FFFF00"/>
                </a:solidFill>
              </a:rPr>
              <a:t>cooling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smtClean="0">
                <a:solidFill>
                  <a:srgbClr val="FFFF00"/>
                </a:solidFill>
              </a:rPr>
              <a:t>equation</a:t>
            </a:r>
            <a:r>
              <a:rPr lang="en-US" sz="4200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3059" y="2417826"/>
            <a:ext cx="2582333" cy="707886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FF00"/>
                </a:solidFill>
              </a:rPr>
              <a:t>L ~ -</a:t>
            </a:r>
            <a:r>
              <a:rPr lang="en-US" sz="4000" i="1" dirty="0" err="1">
                <a:solidFill>
                  <a:srgbClr val="FFFF00"/>
                </a:solidFill>
              </a:rPr>
              <a:t>dE</a:t>
            </a:r>
            <a:r>
              <a:rPr lang="en-US" sz="4000" i="1" dirty="0">
                <a:solidFill>
                  <a:srgbClr val="FFFF00"/>
                </a:solidFill>
              </a:rPr>
              <a:t>/</a:t>
            </a:r>
            <a:r>
              <a:rPr lang="en-US" sz="4000" i="1" dirty="0" err="1">
                <a:solidFill>
                  <a:srgbClr val="FFFF00"/>
                </a:solidFill>
              </a:rPr>
              <a:t>dt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22898" y="2295371"/>
            <a:ext cx="1203876" cy="124360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190978" y="4642786"/>
            <a:ext cx="1998133" cy="818214"/>
          </a:xfrm>
          <a:prstGeom prst="rect">
            <a:avLst/>
          </a:prstGeom>
          <a:solidFill>
            <a:srgbClr val="FFFF00"/>
          </a:solidFill>
          <a:ln w="508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93071" y="5578115"/>
            <a:ext cx="452998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Adiabatic gradient </a:t>
            </a:r>
            <a:r>
              <a:rPr lang="en-US" sz="2400" dirty="0" smtClean="0"/>
              <a:t>relates </a:t>
            </a:r>
            <a:r>
              <a:rPr lang="en-US" sz="2400" i="1" dirty="0" smtClean="0">
                <a:solidFill>
                  <a:srgbClr val="FFFF00"/>
                </a:solidFill>
              </a:rPr>
              <a:t>P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T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rho</a:t>
            </a:r>
            <a:r>
              <a:rPr lang="en-US" sz="2400" dirty="0" smtClean="0"/>
              <a:t> =&gt; determines atmospheric profile and </a:t>
            </a:r>
            <a:r>
              <a:rPr lang="en-US" sz="2400" dirty="0" err="1" smtClean="0"/>
              <a:t>parametrizes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EOS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2285" y="3996484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1389" y="6397945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6431" y="1862370"/>
            <a:ext cx="868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RADIATIVE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1221" y="1860917"/>
            <a:ext cx="10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CONVECTIVE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0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7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520" y="3324326"/>
            <a:ext cx="4507468" cy="74222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6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9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48560" y="2350736"/>
            <a:ext cx="7890793" cy="4207747"/>
            <a:chOff x="648560" y="1918416"/>
            <a:chExt cx="7890793" cy="4207747"/>
          </a:xfrm>
        </p:grpSpPr>
        <p:grpSp>
          <p:nvGrpSpPr>
            <p:cNvPr id="18" name="Group 17"/>
            <p:cNvGrpSpPr/>
            <p:nvPr/>
          </p:nvGrpSpPr>
          <p:grpSpPr>
            <a:xfrm>
              <a:off x="648560" y="1918416"/>
              <a:ext cx="7890793" cy="4207747"/>
              <a:chOff x="553977" y="2418285"/>
              <a:chExt cx="7728656" cy="370787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53977" y="2418285"/>
                <a:ext cx="7728656" cy="37078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0806" y="2617117"/>
                <a:ext cx="7457536" cy="3342962"/>
                <a:chOff x="687294" y="3363028"/>
                <a:chExt cx="7457536" cy="3342962"/>
              </a:xfrm>
            </p:grpSpPr>
            <p:pic>
              <p:nvPicPr>
                <p:cNvPr id="5" name="Picture 4" descr="delad_S_exolunch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294" y="3363028"/>
                  <a:ext cx="3682005" cy="3263900"/>
                </a:xfrm>
                <a:prstGeom prst="rect">
                  <a:avLst/>
                </a:prstGeom>
              </p:spPr>
            </p:pic>
            <p:pic>
              <p:nvPicPr>
                <p:cNvPr id="6" name="Picture 5" descr="delad_S_exolunch_3_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0230" y="3442090"/>
                  <a:ext cx="3784600" cy="3263900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Arrow Connector 12"/>
              <p:cNvCxnSpPr/>
              <p:nvPr/>
            </p:nvCxnSpPr>
            <p:spPr>
              <a:xfrm>
                <a:off x="5118074" y="2787477"/>
                <a:ext cx="1614257" cy="113406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  <a:lumOff val="3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530056" y="2462021"/>
                <a:ext cx="1606698" cy="32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Saumon+95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651875" y="5675980"/>
              <a:ext cx="166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Our extension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2810492" y="4672172"/>
            <a:ext cx="1475549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286041" y="4672172"/>
            <a:ext cx="1172660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798778" y="2769700"/>
            <a:ext cx="1519397" cy="65504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8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48560" y="2350736"/>
            <a:ext cx="7890793" cy="4207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8469" y="2576373"/>
            <a:ext cx="7613985" cy="3793636"/>
            <a:chOff x="687294" y="3363028"/>
            <a:chExt cx="7457536" cy="3342962"/>
          </a:xfrm>
        </p:grpSpPr>
        <p:pic>
          <p:nvPicPr>
            <p:cNvPr id="5" name="Picture 4" descr="delad_S_exolunch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94" y="3363028"/>
              <a:ext cx="3682005" cy="3263900"/>
            </a:xfrm>
            <a:prstGeom prst="rect">
              <a:avLst/>
            </a:prstGeom>
          </p:spPr>
        </p:pic>
        <p:pic>
          <p:nvPicPr>
            <p:cNvPr id="6" name="Picture 5" descr="delad_S_exolunch_3_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230" y="3442090"/>
              <a:ext cx="3784600" cy="32639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75848" y="2470947"/>
            <a:ext cx="163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H2 dissociation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0492" y="2839711"/>
            <a:ext cx="686516" cy="95555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99432" y="2839711"/>
            <a:ext cx="386609" cy="2925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8759" y="2475660"/>
            <a:ext cx="13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 ionization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14277" y="4561646"/>
            <a:ext cx="1359612" cy="15871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4421" y="6116647"/>
            <a:ext cx="127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Ideal gas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6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10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62059" y="1385759"/>
            <a:ext cx="7977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H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</a:t>
            </a:r>
            <a:r>
              <a:rPr lang="en-US" sz="2200" dirty="0"/>
              <a:t>spin isomers        </a:t>
            </a:r>
            <a:r>
              <a:rPr lang="en-US" sz="2200" dirty="0">
                <a:solidFill>
                  <a:srgbClr val="FFFF00"/>
                </a:solidFill>
              </a:rPr>
              <a:t>ORTHOHYDROGEN</a:t>
            </a:r>
            <a:r>
              <a:rPr lang="en-US" sz="2200" dirty="0"/>
              <a:t> and       </a:t>
            </a:r>
            <a:r>
              <a:rPr lang="en-US" sz="2200" dirty="0">
                <a:solidFill>
                  <a:srgbClr val="FFFF00"/>
                </a:solidFill>
              </a:rPr>
              <a:t>PARAHYDROGEN</a:t>
            </a:r>
            <a:r>
              <a:rPr lang="en-US" sz="2200" dirty="0"/>
              <a:t> can be in </a:t>
            </a:r>
            <a:r>
              <a:rPr lang="en-US" sz="2200" b="1" dirty="0">
                <a:solidFill>
                  <a:srgbClr val="FFFF00"/>
                </a:solidFill>
              </a:rPr>
              <a:t>thermal equilibrium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FFFF00"/>
                </a:solidFill>
              </a:rPr>
              <a:t>fixed ratio</a:t>
            </a:r>
            <a:r>
              <a:rPr lang="en-US" sz="2200" dirty="0">
                <a:solidFill>
                  <a:srgbClr val="FFFF00"/>
                </a:solidFill>
              </a:rPr>
              <a:t>           </a:t>
            </a:r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658093" y="1492850"/>
            <a:ext cx="152400" cy="271538"/>
            <a:chOff x="1204358" y="3024299"/>
            <a:chExt cx="152400" cy="27153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043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3567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721401" y="1492850"/>
            <a:ext cx="145073" cy="271539"/>
            <a:chOff x="3609591" y="3024299"/>
            <a:chExt cx="145073" cy="271539"/>
          </a:xfrm>
        </p:grpSpPr>
        <p:cxnSp>
          <p:nvCxnSpPr>
            <p:cNvPr id="29" name="Straight Arrow Connector 28"/>
            <p:cNvCxnSpPr/>
            <p:nvPr/>
          </p:nvCxnSpPr>
          <p:spPr>
            <a:xfrm rot="10800000">
              <a:off x="3609591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754664" y="3024300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666927" y="3132226"/>
            <a:ext cx="13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Ortho-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equilibrium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6556" y="3012853"/>
            <a:ext cx="1315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Fixed 3:1 </a:t>
            </a:r>
            <a:r>
              <a:rPr lang="en-US" dirty="0" err="1" smtClean="0">
                <a:solidFill>
                  <a:srgbClr val="0000FF"/>
                </a:solidFill>
              </a:rPr>
              <a:t>ortho</a:t>
            </a:r>
            <a:r>
              <a:rPr lang="en-US" dirty="0" smtClean="0">
                <a:solidFill>
                  <a:srgbClr val="0000FF"/>
                </a:solidFill>
              </a:rPr>
              <a:t>-to-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ratio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_vs_a_poly_real_exolun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3" y="1377108"/>
            <a:ext cx="6864688" cy="5161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9317" y="6092494"/>
            <a:ext cx="279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t_disk</a:t>
            </a:r>
            <a:r>
              <a:rPr lang="en-US" sz="1600" dirty="0" smtClean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ISM opacity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192" y="6179247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      due to non-ideal EOS effects </a:t>
            </a:r>
            <a:r>
              <a:rPr lang="en-US" sz="3200" dirty="0" smtClean="0">
                <a:solidFill>
                  <a:srgbClr val="FFFF00"/>
                </a:solidFill>
              </a:rPr>
              <a:t>INCREASE</a:t>
            </a:r>
            <a:r>
              <a:rPr lang="en-US" sz="3200" dirty="0" smtClean="0"/>
              <a:t> </a:t>
            </a:r>
            <a:r>
              <a:rPr lang="en-US" sz="3200" dirty="0" err="1" smtClean="0"/>
              <a:t>M</a:t>
            </a:r>
            <a:r>
              <a:rPr lang="en-US" sz="3200" baseline="-25000" dirty="0" err="1" smtClean="0"/>
              <a:t>crit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27885" y="393744"/>
            <a:ext cx="584168" cy="450291"/>
            <a:chOff x="3046593" y="236149"/>
            <a:chExt cx="584168" cy="450291"/>
          </a:xfrm>
        </p:grpSpPr>
        <p:sp>
          <p:nvSpPr>
            <p:cNvPr id="13" name="Isosceles Triangle 12"/>
            <p:cNvSpPr/>
            <p:nvPr/>
          </p:nvSpPr>
          <p:spPr>
            <a:xfrm>
              <a:off x="3046593" y="236149"/>
              <a:ext cx="313050" cy="288853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4084" y="378663"/>
              <a:ext cx="4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598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6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7464" y="4458615"/>
            <a:ext cx="3295833" cy="81411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0722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8633" y="566336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Picture 7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0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55052" y="4356146"/>
            <a:ext cx="9845" cy="4282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5151" y="4447924"/>
            <a:ext cx="184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</a:t>
            </a:r>
            <a:r>
              <a:rPr lang="en-US" sz="1400" dirty="0" smtClean="0">
                <a:solidFill>
                  <a:schemeClr val="bg1"/>
                </a:solidFill>
              </a:rPr>
              <a:t>oagulation (</a:t>
            </a:r>
            <a:r>
              <a:rPr lang="en-US" sz="1400" i="1" dirty="0" smtClean="0">
                <a:solidFill>
                  <a:schemeClr val="bg1"/>
                </a:solidFill>
              </a:rPr>
              <a:t>p = 2.5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2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5693"/>
            <a:ext cx="8229600" cy="18718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Takeaway </a:t>
            </a:r>
            <a:r>
              <a:rPr lang="en-US" dirty="0" smtClean="0"/>
              <a:t>point 1: </a:t>
            </a:r>
            <a:r>
              <a:rPr lang="en-US" dirty="0" err="1"/>
              <a:t>M</a:t>
            </a:r>
            <a:r>
              <a:rPr lang="en-US" baseline="-25000" dirty="0" err="1"/>
              <a:t>crit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highly dependent </a:t>
            </a:r>
            <a:r>
              <a:rPr lang="en-US" dirty="0"/>
              <a:t>on </a:t>
            </a:r>
            <a:r>
              <a:rPr lang="en-US" dirty="0">
                <a:solidFill>
                  <a:srgbClr val="FFFF00"/>
                </a:solidFill>
              </a:rPr>
              <a:t>disk location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properties</a:t>
            </a:r>
            <a:r>
              <a:rPr lang="en-US" dirty="0"/>
              <a:t>, and may be as low as </a:t>
            </a:r>
            <a:r>
              <a:rPr lang="en-US" dirty="0">
                <a:solidFill>
                  <a:srgbClr val="FFFF00"/>
                </a:solidFill>
              </a:rPr>
              <a:t>1 </a:t>
            </a:r>
            <a:r>
              <a:rPr lang="en-US" dirty="0" smtClean="0">
                <a:solidFill>
                  <a:srgbClr val="FFFF00"/>
                </a:solidFill>
              </a:rPr>
              <a:t>M</a:t>
            </a:r>
            <a:r>
              <a:rPr lang="en-US" baseline="-25000" dirty="0" smtClean="0">
                <a:solidFill>
                  <a:srgbClr val="FFFF00"/>
                </a:solidFill>
              </a:rPr>
              <a:t>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549"/>
            <a:ext cx="9144000" cy="417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410" y="625356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9725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7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32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6706" y="5365835"/>
            <a:ext cx="3344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Piso</a:t>
            </a:r>
            <a:r>
              <a:rPr lang="en-US" sz="1400" dirty="0" smtClean="0">
                <a:solidFill>
                  <a:schemeClr val="bg1"/>
                </a:solidFill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59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54257" y="5863425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nasa.gov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1011" y="5787021"/>
            <a:ext cx="278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Oberg, Murray-Clay, Bergin (2011) 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21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drift, gas accretion and ice morphology 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 disk accretes </a:t>
            </a:r>
            <a:r>
              <a:rPr lang="en-US" dirty="0" smtClean="0"/>
              <a:t>onto the central 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alpha-disk prescription: </a:t>
            </a:r>
            <a:r>
              <a:rPr lang="en-US" dirty="0" err="1" smtClean="0"/>
              <a:t>ν</a:t>
            </a:r>
            <a:r>
              <a:rPr lang="en-US" dirty="0" smtClean="0"/>
              <a:t> = α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5" y="2251284"/>
            <a:ext cx="6886222" cy="4232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1000" y="613649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Armitage</a:t>
            </a:r>
            <a:r>
              <a:rPr lang="en-US" sz="1400" dirty="0" smtClean="0">
                <a:solidFill>
                  <a:schemeClr val="bg1"/>
                </a:solidFill>
              </a:rPr>
              <a:t> 2009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5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_O_ratio_passive_active_disk_many_colorbar_complete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figure_1_ana 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91" y="1039358"/>
            <a:ext cx="4488909" cy="5611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342718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975122" y="3474357"/>
            <a:ext cx="2274213" cy="36486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43891" y="3839223"/>
            <a:ext cx="2905443" cy="139447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58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snowlines span </a:t>
            </a:r>
            <a:r>
              <a:rPr lang="en-US" sz="2400" dirty="0">
                <a:solidFill>
                  <a:srgbClr val="FFFF00"/>
                </a:solidFill>
              </a:rPr>
              <a:t>9</a:t>
            </a:r>
            <a:r>
              <a:rPr lang="en-US" sz="2400" dirty="0" smtClean="0">
                <a:solidFill>
                  <a:srgbClr val="FFFF00"/>
                </a:solidFill>
              </a:rPr>
              <a:t>-61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2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</a:t>
            </a:r>
            <a:r>
              <a:rPr lang="en-US" sz="2400" dirty="0" smtClean="0"/>
              <a:t>whether </a:t>
            </a:r>
            <a:r>
              <a:rPr lang="en-US" sz="2400" dirty="0"/>
              <a:t>N2 </a:t>
            </a:r>
            <a:r>
              <a:rPr lang="en-US" sz="2400" dirty="0" smtClean="0"/>
              <a:t>is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6" name="Picture 5" descr="figure_1_ana_con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82" y="1120590"/>
            <a:ext cx="4456217" cy="5570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402482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5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N_O_water_ice_man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28476" y="6442499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5731" y="3292527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11-79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80674" y="180649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71291" y="1334716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02003" y="1806490"/>
            <a:ext cx="65308" cy="7425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75122" y="1671715"/>
            <a:ext cx="81407" cy="42752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43941" y="1335197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98491" y="13089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2: </a:t>
            </a:r>
            <a:r>
              <a:rPr lang="en-US" dirty="0">
                <a:solidFill>
                  <a:srgbClr val="FFFFFF"/>
                </a:solidFill>
              </a:rPr>
              <a:t>Gas phase </a:t>
            </a:r>
            <a:r>
              <a:rPr lang="en-US" dirty="0">
                <a:solidFill>
                  <a:srgbClr val="FFFF00"/>
                </a:solidFill>
              </a:rPr>
              <a:t>N/O ratios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enhanced</a:t>
            </a:r>
            <a:r>
              <a:rPr lang="en-US" dirty="0">
                <a:solidFill>
                  <a:srgbClr val="FFFFFF"/>
                </a:solidFill>
              </a:rPr>
              <a:t> throughout most of the disk compared to the average value, and </a:t>
            </a:r>
            <a:r>
              <a:rPr lang="en-US" dirty="0">
                <a:solidFill>
                  <a:srgbClr val="FFFF00"/>
                </a:solidFill>
              </a:rPr>
              <a:t>more enhanced than the C/O </a:t>
            </a:r>
            <a:r>
              <a:rPr lang="en-US" dirty="0" smtClean="0">
                <a:solidFill>
                  <a:srgbClr val="FFFF00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3: </a:t>
            </a:r>
            <a:r>
              <a:rPr lang="en-US" dirty="0">
                <a:solidFill>
                  <a:srgbClr val="FFFFFF"/>
                </a:solidFill>
              </a:rPr>
              <a:t>The locations of the </a:t>
            </a:r>
            <a:r>
              <a:rPr lang="en-US" dirty="0">
                <a:solidFill>
                  <a:srgbClr val="FFFF00"/>
                </a:solidFill>
              </a:rPr>
              <a:t>CO</a:t>
            </a:r>
            <a:r>
              <a:rPr lang="en-US" dirty="0">
                <a:solidFill>
                  <a:srgbClr val="FFFFFF"/>
                </a:solidFill>
              </a:rPr>
              <a:t> and </a:t>
            </a:r>
            <a:r>
              <a:rPr lang="en-US" dirty="0">
                <a:solidFill>
                  <a:srgbClr val="FFFF00"/>
                </a:solidFill>
              </a:rPr>
              <a:t>N</a:t>
            </a:r>
            <a:r>
              <a:rPr lang="en-US" baseline="-25000" dirty="0">
                <a:solidFill>
                  <a:srgbClr val="FFFF00"/>
                </a:solidFill>
              </a:rPr>
              <a:t>2</a:t>
            </a:r>
            <a:r>
              <a:rPr lang="en-US" dirty="0">
                <a:solidFill>
                  <a:srgbClr val="FFFF00"/>
                </a:solidFill>
              </a:rPr>
              <a:t> snowlines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uncertain </a:t>
            </a:r>
            <a:r>
              <a:rPr lang="en-US" dirty="0">
                <a:solidFill>
                  <a:srgbClr val="FFFFFF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can span several tens of AU</a:t>
            </a:r>
            <a:r>
              <a:rPr lang="en-US" dirty="0">
                <a:solidFill>
                  <a:srgbClr val="FFFFFF"/>
                </a:solidFill>
              </a:rPr>
              <a:t>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r>
              <a:rPr lang="en-US" dirty="0" smtClean="0">
                <a:solidFill>
                  <a:srgbClr val="FFFFFF"/>
                </a:solidFill>
              </a:rPr>
              <a:t>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792110" y="3012724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92110" y="5712580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</a:p>
          <a:p>
            <a:pPr marL="0" indent="0">
              <a:buNone/>
            </a:pPr>
            <a:r>
              <a:rPr lang="en-US" sz="3800" dirty="0" smtClean="0"/>
              <a:t>     </a:t>
            </a:r>
            <a:r>
              <a:rPr lang="en-US" dirty="0" smtClean="0">
                <a:solidFill>
                  <a:srgbClr val="FFFF00"/>
                </a:solidFill>
              </a:rPr>
              <a:t>Piso &amp;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 (2014)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, &amp; Murray-Clay (2015)</a:t>
            </a: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0" indent="0">
              <a:buNone/>
            </a:pPr>
            <a:r>
              <a:rPr lang="en-US" sz="3800" dirty="0" smtClean="0"/>
              <a:t>2. What compositions will the formed     giant planets have obtained?</a:t>
            </a:r>
            <a:endParaRPr lang="en-US" sz="3800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Öberg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Birnstiel</a:t>
            </a:r>
            <a:r>
              <a:rPr lang="en-US" dirty="0" smtClean="0">
                <a:solidFill>
                  <a:srgbClr val="FFFF00"/>
                </a:solidFill>
              </a:rPr>
              <a:t>, &amp; Murray-Clay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2015)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Pegues</a:t>
            </a:r>
            <a:r>
              <a:rPr lang="en-US" dirty="0">
                <a:solidFill>
                  <a:srgbClr val="FFFF00"/>
                </a:solidFill>
              </a:rPr>
              <a:t>, &amp; </a:t>
            </a:r>
            <a:r>
              <a:rPr lang="en-US" dirty="0" err="1">
                <a:solidFill>
                  <a:srgbClr val="FFFF00"/>
                </a:solidFill>
              </a:rPr>
              <a:t>Öberg</a:t>
            </a:r>
            <a:r>
              <a:rPr lang="en-US" dirty="0">
                <a:solidFill>
                  <a:srgbClr val="FFFF00"/>
                </a:solidFill>
              </a:rPr>
              <a:t> (</a:t>
            </a:r>
            <a:r>
              <a:rPr lang="en-US" dirty="0" smtClean="0">
                <a:solidFill>
                  <a:srgbClr val="FFFF00"/>
                </a:solidFill>
              </a:rPr>
              <a:t>2016)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13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9077" y="1094606"/>
            <a:ext cx="3250272" cy="3258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40592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Irradiated disk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09635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Evolving disk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desorption distance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FF00"/>
                </a:solidFill>
              </a:rPr>
              <a:t>transition disks</a:t>
            </a:r>
            <a:r>
              <a:rPr lang="en-US" dirty="0" smtClean="0"/>
              <a:t> agrees with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1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47623</TotalTime>
  <Words>2941</Words>
  <Application>Microsoft Macintosh PowerPoint</Application>
  <PresentationFormat>On-screen Show (4:3)</PresentationFormat>
  <Paragraphs>421</Paragraphs>
  <Slides>82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 Black </vt:lpstr>
      <vt:lpstr>Origins of Gas Giant Compositions: The Role of Disk Location and Dynamics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Fundamental Questions</vt:lpstr>
      <vt:lpstr>PowerPoint Presentation</vt:lpstr>
      <vt:lpstr>PowerPoint Presentation</vt:lpstr>
      <vt:lpstr>Gas Giants</vt:lpstr>
      <vt:lpstr>Disk-Planet Connection</vt:lpstr>
      <vt:lpstr>Thesis Structure</vt:lpstr>
      <vt:lpstr>Thesis Structure</vt:lpstr>
      <vt:lpstr>Minimum Core Masses for Giant Planet Formation</vt:lpstr>
      <vt:lpstr>Giant planet formation requires fast core growth</vt:lpstr>
      <vt:lpstr>PowerPoint Presentation</vt:lpstr>
      <vt:lpstr>Core Accretion at high planetesimal accretion rates yields steady state</vt:lpstr>
      <vt:lpstr>PowerPoint Presentation</vt:lpstr>
      <vt:lpstr>Planetesimal accretion is not constant at a given location throughout disk life</vt:lpstr>
      <vt:lpstr>Planetesimal accretion is not constant at a given location throughout disk life</vt:lpstr>
      <vt:lpstr>PowerPoint Presentation</vt:lpstr>
      <vt:lpstr>PowerPoint Presentation</vt:lpstr>
      <vt:lpstr>PowerPoint Presentation</vt:lpstr>
      <vt:lpstr>Model Assumptions</vt:lpstr>
      <vt:lpstr>Static profiles connected by global cooling equation  </vt:lpstr>
      <vt:lpstr>PowerPoint Presentation</vt:lpstr>
      <vt:lpstr>PowerPoint Presentation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Variations in       due to non-ideal EOS effects INCREASE Mcrit</vt:lpstr>
      <vt:lpstr>PowerPoint Presentation</vt:lpstr>
      <vt:lpstr>PowerPoint Presentation</vt:lpstr>
      <vt:lpstr>Grain growth opacity DECREASES Mcrit</vt:lpstr>
      <vt:lpstr>Grain growth opacity DECREASES Mcrit</vt:lpstr>
      <vt:lpstr>Grain growth opacity DECREASES Mcrit</vt:lpstr>
      <vt:lpstr>PowerPoint Presentation</vt:lpstr>
      <vt:lpstr>PowerPoint Presentation</vt:lpstr>
      <vt:lpstr>Thesis Structure</vt:lpstr>
      <vt:lpstr>Snowline Locations in Protoplanetary Disks and  C/N/O ratios</vt:lpstr>
      <vt:lpstr>BASIC IDEA</vt:lpstr>
      <vt:lpstr>Disk structure is complex!</vt:lpstr>
      <vt:lpstr>Snowlines of volatile molecules have been detected in disks</vt:lpstr>
      <vt:lpstr>More volatile snowlines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Gas disk accretes onto the central star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Nitrogen is important!</vt:lpstr>
      <vt:lpstr>Ice Morphology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PowerPoint Presentation</vt:lpstr>
      <vt:lpstr>Radial drift affects snowline location</vt:lpstr>
      <vt:lpstr>The desorption distance for transition disks agrees with observations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570</cp:revision>
  <dcterms:created xsi:type="dcterms:W3CDTF">2013-05-20T23:08:21Z</dcterms:created>
  <dcterms:modified xsi:type="dcterms:W3CDTF">2016-04-26T14:53:17Z</dcterms:modified>
</cp:coreProperties>
</file>